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282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F7C88B-16F8-A1FC-47D4-F797D7E85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AE5DD3C-F7C9-1D4C-9618-D3BAEA6DF7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295A4C-95BF-3979-F2A5-B5E5C1BD4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2D3D6-B70A-434D-BAA8-B81312DFF6A8}" type="datetimeFigureOut">
              <a:rPr lang="zh-TW" altLang="en-US" smtClean="0"/>
              <a:t>2025/11/17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06FA3E4-6152-943E-D6EF-FDE10E63C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206026F-7DB1-E724-0725-5A4F0A732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2C46-5C31-497A-A5CD-A925026C4C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0762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0FCCA5E-0330-CB5E-6844-6B6F1A38C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F196072-C057-E31D-43AB-EA6F0A5B0E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279DF4-FE9E-76CB-DB79-D6C6D6FF1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2D3D6-B70A-434D-BAA8-B81312DFF6A8}" type="datetimeFigureOut">
              <a:rPr lang="zh-TW" altLang="en-US" smtClean="0"/>
              <a:t>2025/11/17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E3B144E-6E2C-53BA-1B4D-180E2C2F8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B324713-8F3E-C47C-C646-CF3252DCB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2C46-5C31-497A-A5CD-A925026C4C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6983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B1351E53-7088-5769-31CC-9AAAB4B3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8818997-C6BC-6018-4C7B-8CB1129A9E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05D062E-01AA-7364-2705-9EE284910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2D3D6-B70A-434D-BAA8-B81312DFF6A8}" type="datetimeFigureOut">
              <a:rPr lang="zh-TW" altLang="en-US" smtClean="0"/>
              <a:t>2025/11/17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39DD54E-5A6F-5DFA-877E-ED99FD0CA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77DF870-BCAE-3762-B345-E983286EA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2C46-5C31-497A-A5CD-A925026C4C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8895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9EF1D5D-0DAD-A4BB-0385-2CC9164D4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9F13014-39B8-6910-DFCE-CEE869E0E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B46FD2F-A49F-79C8-4E0B-58CA91456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2D3D6-B70A-434D-BAA8-B81312DFF6A8}" type="datetimeFigureOut">
              <a:rPr lang="zh-TW" altLang="en-US" smtClean="0"/>
              <a:t>2025/11/17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AE44995-F42B-90E2-314C-00F86AAE1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9C161AE-D109-4A76-B498-CC068F623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2C46-5C31-497A-A5CD-A925026C4C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7272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82E5530-102B-2ED5-ECDC-3B756651A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D9E65FD-2E9C-94BA-B014-CA9624F67F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42D2EC2-2DB3-F319-F688-E6BEDBD9C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2D3D6-B70A-434D-BAA8-B81312DFF6A8}" type="datetimeFigureOut">
              <a:rPr lang="zh-TW" altLang="en-US" smtClean="0"/>
              <a:t>2025/11/17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F4FB690-F061-23C0-E16A-73C09DACD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EA3CE2A-6AA9-3D7E-3072-F8DF23B30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2C46-5C31-497A-A5CD-A925026C4C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7003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1F9D44F-D300-35BA-B1F8-F3BAF5EBB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16B3DAE-B50E-754E-4274-82D3CF0E03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9F25D5A-8F56-D63F-8BF7-5DCF56A3F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331996-C234-43FF-A1D9-5D1CF29CC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2D3D6-B70A-434D-BAA8-B81312DFF6A8}" type="datetimeFigureOut">
              <a:rPr lang="zh-TW" altLang="en-US" smtClean="0"/>
              <a:t>2025/11/17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4C28CB3-F3D1-BE14-FBF1-179694620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030C57F-B640-1281-A7AB-15B9CBC3F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2C46-5C31-497A-A5CD-A925026C4C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9563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392CE10-7F5C-D91B-0372-42CC6406C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E749474-C200-9BBA-F478-A3B45EE8AA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0DC4EE0-8A18-1E92-1CF6-C898F765AC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ADC353A-95AD-25EB-9FAF-9698045945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0E1C0197-0088-B9A5-6728-B93CA872D0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768D59F5-F370-7562-0D45-03DEDCBA1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2D3D6-B70A-434D-BAA8-B81312DFF6A8}" type="datetimeFigureOut">
              <a:rPr lang="zh-TW" altLang="en-US" smtClean="0"/>
              <a:t>2025/11/17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D2C437E5-A15E-2C43-A43A-D92FA0A94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0AA5D1F7-41F0-7BCB-F0FA-455C289BC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2C46-5C31-497A-A5CD-A925026C4C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084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D6283E-1F6E-803E-2437-B50B8083F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2771C64-78FC-68B1-D7D7-37909919E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2D3D6-B70A-434D-BAA8-B81312DFF6A8}" type="datetimeFigureOut">
              <a:rPr lang="zh-TW" altLang="en-US" smtClean="0"/>
              <a:t>2025/11/17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857022B-35BD-CCF1-BC3D-A7A9498AD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BE700AEB-B136-A75A-86B8-1C9C6C026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2C46-5C31-497A-A5CD-A925026C4C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2162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F149542F-9DA0-B02C-20AD-E93AB630D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2D3D6-B70A-434D-BAA8-B81312DFF6A8}" type="datetimeFigureOut">
              <a:rPr lang="zh-TW" altLang="en-US" smtClean="0"/>
              <a:t>2025/11/17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CC48C617-8444-3266-FEC8-693FA0466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05BB63C-98BD-CB63-CC01-1E8E79890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2C46-5C31-497A-A5CD-A925026C4C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8571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76278D5-E6A4-DE40-04A7-F337F2FEB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F9B4D3E-6E9D-C877-FBBC-A9265C4C75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DDEEC06-2A79-FE5B-F433-91A3EBC356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EC3DC12-5756-DA3C-5ECA-D2B5720FD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2D3D6-B70A-434D-BAA8-B81312DFF6A8}" type="datetimeFigureOut">
              <a:rPr lang="zh-TW" altLang="en-US" smtClean="0"/>
              <a:t>2025/11/17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CBB19B-8003-7B95-08D4-F16EFCC79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CE7232A-61AC-552D-4DC4-5A048BC01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2C46-5C31-497A-A5CD-A925026C4C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1275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2726347-0C44-3D0A-F703-A7B0DE785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71399B27-0F0C-0D54-208C-3B44BF5E53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A38D6EB-0913-7E32-FA3F-464F370931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0EEE3B6-A46B-1637-6AE4-88E7C0615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2D3D6-B70A-434D-BAA8-B81312DFF6A8}" type="datetimeFigureOut">
              <a:rPr lang="zh-TW" altLang="en-US" smtClean="0"/>
              <a:t>2025/11/17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DB99F00-86E7-A4D4-5E7F-42F39F76C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80DE83C-1D77-45A2-86B5-B1DD624B4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2C46-5C31-497A-A5CD-A925026C4C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2225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F0F723D-ACEA-8BBA-0F4A-A8B4F4707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F0C9078-8FA1-6D9F-B428-F43E826D0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6BDFE3B-A1A2-07C3-DCF8-F6B873E812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C2D3D6-B70A-434D-BAA8-B81312DFF6A8}" type="datetimeFigureOut">
              <a:rPr lang="zh-TW" altLang="en-US" smtClean="0"/>
              <a:t>2025/11/17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A157EDD-1781-E7F4-CB98-6FCFFF6E86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94FB657-31B8-82D1-2242-5D9F1F3752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C32C46-5C31-497A-A5CD-A925026C4C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9445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4871B6D1-58DD-87A1-DC69-93701354EF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8598368"/>
              </p:ext>
            </p:extLst>
          </p:nvPr>
        </p:nvGraphicFramePr>
        <p:xfrm>
          <a:off x="482884" y="243840"/>
          <a:ext cx="11373492" cy="66446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61699">
                  <a:extLst>
                    <a:ext uri="{9D8B030D-6E8A-4147-A177-3AD203B41FA5}">
                      <a16:colId xmlns:a16="http://schemas.microsoft.com/office/drawing/2014/main" val="551853146"/>
                    </a:ext>
                  </a:extLst>
                </a:gridCol>
                <a:gridCol w="2625047">
                  <a:extLst>
                    <a:ext uri="{9D8B030D-6E8A-4147-A177-3AD203B41FA5}">
                      <a16:colId xmlns:a16="http://schemas.microsoft.com/office/drawing/2014/main" val="2549768427"/>
                    </a:ext>
                  </a:extLst>
                </a:gridCol>
                <a:gridCol w="3138755">
                  <a:extLst>
                    <a:ext uri="{9D8B030D-6E8A-4147-A177-3AD203B41FA5}">
                      <a16:colId xmlns:a16="http://schemas.microsoft.com/office/drawing/2014/main" val="1453963781"/>
                    </a:ext>
                  </a:extLst>
                </a:gridCol>
                <a:gridCol w="2547991">
                  <a:extLst>
                    <a:ext uri="{9D8B030D-6E8A-4147-A177-3AD203B41FA5}">
                      <a16:colId xmlns:a16="http://schemas.microsoft.com/office/drawing/2014/main" val="1729794192"/>
                    </a:ext>
                  </a:extLst>
                </a:gridCol>
              </a:tblGrid>
              <a:tr h="306850">
                <a:tc gridSpan="4">
                  <a:txBody>
                    <a:bodyPr/>
                    <a:lstStyle/>
                    <a:p>
                      <a:r>
                        <a:rPr lang="en-US" altLang="zh-TW" sz="2000" dirty="0">
                          <a:solidFill>
                            <a:schemeClr val="tx1"/>
                          </a:solidFill>
                        </a:rPr>
                        <a:t>2025 AASLD </a:t>
                      </a:r>
                      <a:r>
                        <a:rPr lang="en-US" altLang="zh-TW" sz="2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Antiviral strategy for </a:t>
                      </a:r>
                      <a:r>
                        <a:rPr lang="en-US" altLang="zh-TW" sz="2000" dirty="0">
                          <a:solidFill>
                            <a:schemeClr val="tx1"/>
                          </a:solidFill>
                        </a:rPr>
                        <a:t>HBV </a:t>
                      </a:r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38100" cmpd="sng"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B w="381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 sz="1600" b="0" dirty="0"/>
                    </a:p>
                  </a:txBody>
                  <a:tcPr>
                    <a:lnB w="381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 sz="1600" b="0" dirty="0"/>
                    </a:p>
                  </a:txBody>
                  <a:tcPr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6070519"/>
                  </a:ext>
                </a:extLst>
              </a:tr>
              <a:tr h="306850">
                <a:tc>
                  <a:txBody>
                    <a:bodyPr/>
                    <a:lstStyle/>
                    <a:p>
                      <a:r>
                        <a:rPr lang="en-US" altLang="zh-TW" b="1" dirty="0">
                          <a:solidFill>
                            <a:srgbClr val="FFFF00"/>
                          </a:solidFill>
                        </a:rPr>
                        <a:t>F3/F4 (advanced fibrosis or cirrhosis)</a:t>
                      </a:r>
                      <a:endParaRPr lang="zh-TW" altLang="en-US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T w="38100" cmpd="sng">
                      <a:noFill/>
                    </a:lnT>
                    <a:lnB w="38100" cmpd="sng"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b="1" dirty="0">
                          <a:solidFill>
                            <a:schemeClr val="bg1"/>
                          </a:solidFill>
                        </a:rPr>
                        <a:t>Treat</a:t>
                      </a:r>
                      <a:endParaRPr lang="zh-TW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38100" cmpd="sng">
                      <a:noFill/>
                    </a:lnT>
                    <a:lnB w="38100" cmpd="sng">
                      <a:noFill/>
                    </a:lnB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altLang="zh-TW" sz="1600" b="0" dirty="0">
                          <a:solidFill>
                            <a:schemeClr val="bg1"/>
                          </a:solidFill>
                        </a:rPr>
                        <a:t>F3: FIB-4 &gt;1.45 &amp;</a:t>
                      </a:r>
                      <a:r>
                        <a:rPr lang="zh-TW" altLang="en-US" sz="1600" b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altLang="zh-TW" sz="1600" b="0" dirty="0">
                          <a:solidFill>
                            <a:schemeClr val="bg1"/>
                          </a:solidFill>
                        </a:rPr>
                        <a:t>TE ≥ 8 kPa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0" dirty="0">
                          <a:solidFill>
                            <a:schemeClr val="bg1"/>
                          </a:solidFill>
                        </a:rPr>
                        <a:t>F4: </a:t>
                      </a:r>
                      <a:r>
                        <a:rPr lang="en-US" altLang="zh-TW" sz="16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FIB-4 ≥ 3.25 or TE ≥11 kPa or Bx F4 or image</a:t>
                      </a:r>
                      <a:endParaRPr lang="zh-TW" alt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38100" cmpd="sng">
                      <a:noFill/>
                    </a:lnT>
                    <a:lnB w="38100" cmpd="sng">
                      <a:noFill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 altLang="zh-TW" sz="1600" b="0" dirty="0">
                          <a:solidFill>
                            <a:schemeClr val="bg1"/>
                          </a:solidFill>
                        </a:rPr>
                        <a:t>F4: </a:t>
                      </a:r>
                      <a:r>
                        <a:rPr lang="en-US" altLang="zh-TW" sz="16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FIB-4 ≥ 3.25 or TE ≥11 kPa or Bx F4 or image</a:t>
                      </a:r>
                      <a:endParaRPr lang="zh-TW" alt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38100" cmpd="sng">
                      <a:noFill/>
                    </a:lnT>
                    <a:lnB w="38100" cmpd="sng">
                      <a:noFill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660230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endParaRPr lang="zh-TW" altLang="en-US" sz="100" dirty="0"/>
                    </a:p>
                  </a:txBody>
                  <a:tcPr>
                    <a:lnT w="38100" cmpd="sng">
                      <a:noFill/>
                    </a:lnT>
                    <a:lnB w="38100" cmpd="sng"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T w="381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TW" altLang="en-US" sz="1600" b="0" dirty="0"/>
                    </a:p>
                  </a:txBody>
                  <a:tcPr>
                    <a:lnT w="38100" cmpd="sng">
                      <a:noFill/>
                    </a:lnT>
                    <a:lnB w="38100" cmpd="sng">
                      <a:noFill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sz="1600" b="0" dirty="0"/>
                    </a:p>
                  </a:txBody>
                  <a:tcPr>
                    <a:lnT w="38100" cmpd="sng">
                      <a:noFill/>
                    </a:lnT>
                    <a:lnB w="38100" cmpd="sng">
                      <a:noFill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55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2000" b="1" dirty="0">
                          <a:solidFill>
                            <a:srgbClr val="FF0000"/>
                          </a:solidFill>
                        </a:rPr>
                        <a:t>e+</a:t>
                      </a:r>
                      <a:r>
                        <a:rPr lang="zh-TW" altLang="en-US" sz="2000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altLang="zh-TW" sz="2000" b="1" dirty="0">
                          <a:solidFill>
                            <a:srgbClr val="FF0000"/>
                          </a:solidFill>
                        </a:rPr>
                        <a:t>immune-tolerant: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dirty="0"/>
                        <a:t>HBV DNA &gt; 10⁷ IU/mL;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dirty="0"/>
                        <a:t>ALT &lt; ULN</a:t>
                      </a:r>
                      <a:endParaRPr lang="zh-TW" alt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b="1" dirty="0"/>
                        <a:t>Consider of treatment:</a:t>
                      </a:r>
                    </a:p>
                    <a:p>
                      <a:pPr lvl="0"/>
                      <a:r>
                        <a:rPr lang="en-US" altLang="zh-TW" dirty="0"/>
                        <a:t>Age </a:t>
                      </a:r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≥ 40 or F2 fibrosis or A2 inflammation</a:t>
                      </a:r>
                    </a:p>
                    <a:p>
                      <a:pPr lvl="0"/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F2: TE ≥ 7 kPa</a:t>
                      </a:r>
                    </a:p>
                    <a:p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Shared decision-making: </a:t>
                      </a:r>
                      <a:r>
                        <a:rPr lang="en-US" altLang="zh-TW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 40</a:t>
                      </a:r>
                      <a:endParaRPr lang="zh-TW" altLang="en-US" b="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1" dirty="0">
                          <a:solidFill>
                            <a:srgbClr val="FF0000"/>
                          </a:solidFill>
                        </a:rPr>
                        <a:t>e+  indeterminate phase</a:t>
                      </a:r>
                      <a:endParaRPr lang="en-US" altLang="zh-TW" sz="20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sz="1800" dirty="0"/>
                        <a:t>HBV DNA ≥10⁷ IU/mL &amp; ALT 1-2 x ULN;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sz="1800" dirty="0"/>
                        <a:t>HBV DNA 20,000 to &lt;10⁷ IU/mL &amp; ALT ≤ ULN or 1-2×ULN;</a:t>
                      </a:r>
                      <a:endParaRPr lang="zh-TW" alt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800" b="1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dirty="0"/>
                        <a:t>Consider of treatment: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/>
                        <a:t>Age </a:t>
                      </a:r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≥ 40 or F2 fibrosis or A2 inflammation</a:t>
                      </a:r>
                      <a:endParaRPr lang="zh-TW" altLang="en-US" sz="1800" dirty="0"/>
                    </a:p>
                    <a:p>
                      <a:endParaRPr lang="zh-TW" alt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52163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2000" b="1" dirty="0">
                          <a:solidFill>
                            <a:srgbClr val="FF0000"/>
                          </a:solidFill>
                        </a:rPr>
                        <a:t>e+ immune-active: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dirty="0"/>
                        <a:t>HBV DNA &gt; 20,000 IU/mL;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dirty="0"/>
                        <a:t>ALT ≥ 2×ULN</a:t>
                      </a:r>
                      <a:endParaRPr lang="zh-TW" alt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b="1" dirty="0"/>
                        <a:t>Treat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1" dirty="0">
                          <a:solidFill>
                            <a:srgbClr val="FF0000"/>
                          </a:solidFill>
                        </a:rPr>
                        <a:t>e-  indeterminate phase</a:t>
                      </a:r>
                      <a:endParaRPr lang="zh-TW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15522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2000" b="1" dirty="0">
                          <a:solidFill>
                            <a:srgbClr val="FF0000"/>
                          </a:solidFill>
                        </a:rPr>
                        <a:t>e- immune-active: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HBV DNA ≥ 2,000 IU/mL;</a:t>
                      </a:r>
                      <a:endParaRPr lang="zh-TW" altLang="zh-TW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ALT ≥2×ULN</a:t>
                      </a:r>
                      <a:endParaRPr lang="zh-TW" altLang="zh-TW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b="1"/>
                        <a:t>Treat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HBV DNA &gt; 2,000 IU/mL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ALT &lt; 2 x ULN</a:t>
                      </a:r>
                      <a:endParaRPr lang="zh-TW" altLang="en-US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Consider treatment based on shared decision-making: </a:t>
                      </a:r>
                      <a:endParaRPr lang="en-US" altLang="zh-TW" b="1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/>
                        <a:t>Age &gt;</a:t>
                      </a:r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40 or Male or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Plt</a:t>
                      </a:r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&lt;180K</a:t>
                      </a:r>
                      <a:endParaRPr lang="zh-TW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439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2000" b="1" dirty="0">
                          <a:solidFill>
                            <a:srgbClr val="FF0000"/>
                          </a:solidFill>
                        </a:rPr>
                        <a:t>e- Inactive carrier: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HBV DNA &lt;2,000 IU/mL;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ALT &lt; ULN</a:t>
                      </a:r>
                      <a:endParaRPr lang="zh-TW" alt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b="1" dirty="0"/>
                        <a:t>Monitor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HBV DNA &lt; 2,000 IU/mL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ALT &gt; ULN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/>
                        <a:t>Monitor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4423009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/>
                        <a:t>ULN of ALT: M:</a:t>
                      </a:r>
                      <a:r>
                        <a:rPr lang="zh-TW" altLang="pl-PL" sz="1400" dirty="0"/>
                        <a:t> </a:t>
                      </a:r>
                      <a:r>
                        <a:rPr lang="pl-PL" altLang="zh-TW" sz="1400" dirty="0"/>
                        <a:t>35</a:t>
                      </a:r>
                      <a:r>
                        <a:rPr lang="en-US" altLang="zh-TW" sz="1400" dirty="0"/>
                        <a:t> U/L</a:t>
                      </a:r>
                      <a:r>
                        <a:rPr lang="zh-TW" altLang="pl-PL" sz="1400" dirty="0"/>
                        <a:t>、</a:t>
                      </a:r>
                      <a:r>
                        <a:rPr lang="en-US" altLang="zh-TW" sz="1400" dirty="0"/>
                        <a:t>F: </a:t>
                      </a:r>
                      <a:r>
                        <a:rPr lang="pl-PL" altLang="zh-TW" sz="1400" dirty="0"/>
                        <a:t>25 U/L</a:t>
                      </a:r>
                      <a:endParaRPr lang="zh-TW" alt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461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7701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241</Words>
  <Application>Microsoft Office PowerPoint</Application>
  <PresentationFormat>寬螢幕</PresentationFormat>
  <Paragraphs>40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培元 蘇</dc:creator>
  <cp:lastModifiedBy>培元 蘇</cp:lastModifiedBy>
  <cp:revision>7</cp:revision>
  <dcterms:created xsi:type="dcterms:W3CDTF">2025-11-17T13:21:51Z</dcterms:created>
  <dcterms:modified xsi:type="dcterms:W3CDTF">2025-11-17T15:01:05Z</dcterms:modified>
</cp:coreProperties>
</file>